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71" userDrawn="1">
          <p15:clr>
            <a:srgbClr val="A4A3A4"/>
          </p15:clr>
        </p15:guide>
        <p15:guide id="2" pos="2512" userDrawn="1">
          <p15:clr>
            <a:srgbClr val="A4A3A4"/>
          </p15:clr>
        </p15:guide>
        <p15:guide id="3" orient="horz" pos="4861" userDrawn="1">
          <p15:clr>
            <a:srgbClr val="A4A3A4"/>
          </p15:clr>
        </p15:guide>
        <p15:guide id="4" pos="586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9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328" y="96"/>
      </p:cViewPr>
      <p:guideLst>
        <p:guide orient="horz" pos="2071"/>
        <p:guide pos="2512"/>
        <p:guide orient="horz" pos="4861"/>
        <p:guide pos="5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654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347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6010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6736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778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2177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5743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810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3826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6488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9122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F47C2-83CB-484B-9167-51336BDF4364}" type="datetimeFigureOut">
              <a:rPr lang="de-DE" smtClean="0"/>
              <a:t>26.04.2022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F367D-7760-4923-B55E-B45AA63A88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5095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>
            <a:extLst>
              <a:ext uri="{FF2B5EF4-FFF2-40B4-BE49-F238E27FC236}">
                <a16:creationId xmlns:a16="http://schemas.microsoft.com/office/drawing/2014/main" id="{20A6DE12-1A91-4CD5-80DB-79B17C66DA88}"/>
              </a:ext>
            </a:extLst>
          </p:cNvPr>
          <p:cNvSpPr txBox="1"/>
          <p:nvPr/>
        </p:nvSpPr>
        <p:spPr>
          <a:xfrm>
            <a:off x="3577342" y="358140"/>
            <a:ext cx="5646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/>
              <a:t>Ansicht und Gesamtübersicht TG mit Keller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133D0CAD-3674-4BCC-80CA-6BDF90DEC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1667" y="5095140"/>
            <a:ext cx="2754791" cy="325800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F97A27BD-C7EF-47DF-AA22-6924BB4874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933" y="5092139"/>
            <a:ext cx="2907362" cy="318600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217853FD-1475-4DC8-AC38-E5FEEEB629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866" y="5085592"/>
            <a:ext cx="623208" cy="3204000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8C676464-01B0-4179-B32C-D381FC0173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7432" y="5621455"/>
            <a:ext cx="1055504" cy="2844000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3802B218-ED44-4D93-B913-4BDDA8A2E7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7483" y="5168727"/>
            <a:ext cx="2972140" cy="32400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929D8463-E9F3-4C49-8496-D1981C357F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553" y="5621454"/>
            <a:ext cx="2184376" cy="3042000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1E7C210E-6F17-4FB4-A34C-3A120B53AB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7993" y="1377043"/>
            <a:ext cx="12096000" cy="2333539"/>
          </a:xfrm>
          <a:prstGeom prst="rect">
            <a:avLst/>
          </a:prstGeom>
        </p:spPr>
      </p:pic>
      <p:sp>
        <p:nvSpPr>
          <p:cNvPr id="21" name="Rechteck 20">
            <a:extLst>
              <a:ext uri="{FF2B5EF4-FFF2-40B4-BE49-F238E27FC236}">
                <a16:creationId xmlns:a16="http://schemas.microsoft.com/office/drawing/2014/main" id="{4675951B-7ADC-4BB7-B2CA-C8D97142F18E}"/>
              </a:ext>
            </a:extLst>
          </p:cNvPr>
          <p:cNvSpPr/>
          <p:nvPr/>
        </p:nvSpPr>
        <p:spPr>
          <a:xfrm>
            <a:off x="9438935" y="8284686"/>
            <a:ext cx="2972140" cy="1807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5CCEF0E-A0B1-43CF-9410-C4AD59B8B412}"/>
              </a:ext>
            </a:extLst>
          </p:cNvPr>
          <p:cNvSpPr/>
          <p:nvPr/>
        </p:nvSpPr>
        <p:spPr>
          <a:xfrm>
            <a:off x="12168188" y="8224157"/>
            <a:ext cx="242887" cy="1289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63E1C998-486D-41F9-A261-FC7335480819}"/>
              </a:ext>
            </a:extLst>
          </p:cNvPr>
          <p:cNvSpPr/>
          <p:nvPr/>
        </p:nvSpPr>
        <p:spPr>
          <a:xfrm>
            <a:off x="4105274" y="8367964"/>
            <a:ext cx="2028825" cy="92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hteck 23">
            <a:extLst>
              <a:ext uri="{FF2B5EF4-FFF2-40B4-BE49-F238E27FC236}">
                <a16:creationId xmlns:a16="http://schemas.microsoft.com/office/drawing/2014/main" id="{08996E5C-B0E4-4195-906C-271B7A8DDC32}"/>
              </a:ext>
            </a:extLst>
          </p:cNvPr>
          <p:cNvSpPr/>
          <p:nvPr/>
        </p:nvSpPr>
        <p:spPr>
          <a:xfrm rot="-180000">
            <a:off x="1885938" y="8410823"/>
            <a:ext cx="2028825" cy="92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F47C91DD-D9EB-4355-9638-0FFA6414DBB5}"/>
              </a:ext>
            </a:extLst>
          </p:cNvPr>
          <p:cNvSpPr/>
          <p:nvPr/>
        </p:nvSpPr>
        <p:spPr>
          <a:xfrm>
            <a:off x="3793171" y="8372104"/>
            <a:ext cx="357175" cy="92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74CE1AC8-0C61-47D5-9CBD-572B9FA5EDDE}"/>
              </a:ext>
            </a:extLst>
          </p:cNvPr>
          <p:cNvSpPr/>
          <p:nvPr/>
        </p:nvSpPr>
        <p:spPr>
          <a:xfrm>
            <a:off x="5105400" y="8291757"/>
            <a:ext cx="1181099" cy="143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1942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5AA5C8C3-931D-44B2-A567-24A29C907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800" y="448212"/>
            <a:ext cx="11880000" cy="3929538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6FC823A0-E613-4509-95E0-25EEF2C0086D}"/>
              </a:ext>
            </a:extLst>
          </p:cNvPr>
          <p:cNvSpPr/>
          <p:nvPr/>
        </p:nvSpPr>
        <p:spPr>
          <a:xfrm>
            <a:off x="5295900" y="448212"/>
            <a:ext cx="7327900" cy="403488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5BF8D649-DEF3-4103-94F9-DC78B05D4903}"/>
              </a:ext>
            </a:extLst>
          </p:cNvPr>
          <p:cNvSpPr txBox="1"/>
          <p:nvPr/>
        </p:nvSpPr>
        <p:spPr>
          <a:xfrm rot="19956913">
            <a:off x="5354533" y="2290737"/>
            <a:ext cx="2515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000" dirty="0">
                <a:solidFill>
                  <a:schemeClr val="accent1"/>
                </a:solidFill>
              </a:rPr>
              <a:t>Projektiert, </a:t>
            </a:r>
          </a:p>
          <a:p>
            <a:pPr algn="ctr"/>
            <a:r>
              <a:rPr lang="de-DE" sz="2000" dirty="0">
                <a:solidFill>
                  <a:schemeClr val="accent1"/>
                </a:solidFill>
              </a:rPr>
              <a:t>aber bereits reserviert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F0C0BE0-FC6D-48CA-A80D-FD8DC156EAB9}"/>
              </a:ext>
            </a:extLst>
          </p:cNvPr>
          <p:cNvSpPr txBox="1"/>
          <p:nvPr/>
        </p:nvSpPr>
        <p:spPr>
          <a:xfrm rot="19956913">
            <a:off x="9164533" y="2151037"/>
            <a:ext cx="2515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000" dirty="0">
                <a:solidFill>
                  <a:schemeClr val="accent1"/>
                </a:solidFill>
              </a:rPr>
              <a:t>Projektiert, </a:t>
            </a:r>
          </a:p>
          <a:p>
            <a:pPr algn="ctr"/>
            <a:r>
              <a:rPr lang="de-DE" sz="2000" dirty="0">
                <a:solidFill>
                  <a:schemeClr val="accent1"/>
                </a:solidFill>
              </a:rPr>
              <a:t>aber bereits reserviert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23BE109-F1E7-4801-9F0D-A6616C9851D1}"/>
              </a:ext>
            </a:extLst>
          </p:cNvPr>
          <p:cNvSpPr txBox="1"/>
          <p:nvPr/>
        </p:nvSpPr>
        <p:spPr>
          <a:xfrm>
            <a:off x="4500089" y="358140"/>
            <a:ext cx="38014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/>
              <a:t>Gesamtübersicht EG und OG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8725DD7C-3AC4-4F01-83E2-663670ABA32E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403650" y="5118113"/>
            <a:ext cx="11952000" cy="4024797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E6D11665-AE67-4521-A4FB-07E8F43E21CD}"/>
              </a:ext>
            </a:extLst>
          </p:cNvPr>
          <p:cNvSpPr txBox="1"/>
          <p:nvPr/>
        </p:nvSpPr>
        <p:spPr>
          <a:xfrm>
            <a:off x="422585" y="4282440"/>
            <a:ext cx="5264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/>
              <a:t>EG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CB82E698-860B-4019-B3A3-AB4C416A5E0B}"/>
              </a:ext>
            </a:extLst>
          </p:cNvPr>
          <p:cNvSpPr txBox="1"/>
          <p:nvPr/>
        </p:nvSpPr>
        <p:spPr>
          <a:xfrm>
            <a:off x="429587" y="8968740"/>
            <a:ext cx="588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/>
              <a:t>OG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E4740860-6B90-48FB-B8C0-D87B7A5FA972}"/>
              </a:ext>
            </a:extLst>
          </p:cNvPr>
          <p:cNvSpPr/>
          <p:nvPr/>
        </p:nvSpPr>
        <p:spPr>
          <a:xfrm>
            <a:off x="5283200" y="5274212"/>
            <a:ext cx="7327900" cy="403488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21693C8B-4CB3-45E2-ADE4-46117C0E480E}"/>
              </a:ext>
            </a:extLst>
          </p:cNvPr>
          <p:cNvSpPr txBox="1"/>
          <p:nvPr/>
        </p:nvSpPr>
        <p:spPr>
          <a:xfrm rot="19956913">
            <a:off x="5341833" y="7116737"/>
            <a:ext cx="2515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000" dirty="0">
                <a:solidFill>
                  <a:schemeClr val="accent1"/>
                </a:solidFill>
              </a:rPr>
              <a:t>Projektiert, </a:t>
            </a:r>
          </a:p>
          <a:p>
            <a:pPr algn="ctr"/>
            <a:r>
              <a:rPr lang="de-DE" sz="2000" dirty="0">
                <a:solidFill>
                  <a:schemeClr val="accent1"/>
                </a:solidFill>
              </a:rPr>
              <a:t>aber bereits reserviert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2ED1E6A7-6D45-4EC7-A26C-6EDCA753FCE5}"/>
              </a:ext>
            </a:extLst>
          </p:cNvPr>
          <p:cNvSpPr txBox="1"/>
          <p:nvPr/>
        </p:nvSpPr>
        <p:spPr>
          <a:xfrm rot="19956913">
            <a:off x="9151833" y="6977037"/>
            <a:ext cx="2515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000" dirty="0">
                <a:solidFill>
                  <a:schemeClr val="accent1"/>
                </a:solidFill>
              </a:rPr>
              <a:t>Projektiert, </a:t>
            </a:r>
          </a:p>
          <a:p>
            <a:pPr algn="ctr"/>
            <a:r>
              <a:rPr lang="de-DE" sz="2000" dirty="0">
                <a:solidFill>
                  <a:schemeClr val="accent1"/>
                </a:solidFill>
              </a:rPr>
              <a:t>aber bereits reserviert</a:t>
            </a:r>
          </a:p>
        </p:txBody>
      </p:sp>
    </p:spTree>
    <p:extLst>
      <p:ext uri="{BB962C8B-B14F-4D97-AF65-F5344CB8AC3E}">
        <p14:creationId xmlns:p14="http://schemas.microsoft.com/office/powerpoint/2010/main" val="720196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9F31C485-F0D5-432C-B0E5-7058228C3A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811" y="2100261"/>
            <a:ext cx="8172000" cy="7000456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70753A59-C168-4480-837E-627A5C05E0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80000">
            <a:off x="3963987" y="1684337"/>
            <a:ext cx="7362825" cy="677227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1C7D9BE6-C473-44DB-9459-ED3E21D92308}"/>
              </a:ext>
            </a:extLst>
          </p:cNvPr>
          <p:cNvSpPr txBox="1"/>
          <p:nvPr/>
        </p:nvSpPr>
        <p:spPr>
          <a:xfrm>
            <a:off x="3903712" y="358140"/>
            <a:ext cx="4994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/>
              <a:t>Gesamtübersicht TG Haus 3 mit Keller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024E8A8-B4C7-45EC-8087-FB7A1C6DF1B7}"/>
              </a:ext>
            </a:extLst>
          </p:cNvPr>
          <p:cNvSpPr/>
          <p:nvPr/>
        </p:nvSpPr>
        <p:spPr>
          <a:xfrm rot="-180000">
            <a:off x="9182100" y="1315105"/>
            <a:ext cx="2667000" cy="73335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3A2E60BB-A472-4967-8D5A-2AC683551CD1}"/>
              </a:ext>
            </a:extLst>
          </p:cNvPr>
          <p:cNvSpPr txBox="1"/>
          <p:nvPr/>
        </p:nvSpPr>
        <p:spPr>
          <a:xfrm>
            <a:off x="4133849" y="34766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82DCB822-9A07-4CA2-96A5-110D40ED83EC}"/>
              </a:ext>
            </a:extLst>
          </p:cNvPr>
          <p:cNvSpPr txBox="1"/>
          <p:nvPr/>
        </p:nvSpPr>
        <p:spPr>
          <a:xfrm>
            <a:off x="4825999" y="344170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A3340D63-1E9A-4606-A938-C1AE7BE92C37}"/>
              </a:ext>
            </a:extLst>
          </p:cNvPr>
          <p:cNvSpPr txBox="1"/>
          <p:nvPr/>
        </p:nvSpPr>
        <p:spPr>
          <a:xfrm>
            <a:off x="5140324" y="35369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2DDD2F96-CD31-403F-8D67-D01907BEDDBC}"/>
              </a:ext>
            </a:extLst>
          </p:cNvPr>
          <p:cNvSpPr txBox="1"/>
          <p:nvPr/>
        </p:nvSpPr>
        <p:spPr>
          <a:xfrm>
            <a:off x="5321299" y="38798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CCE1289F-15D4-48F6-8F8D-E23EF28DE3C9}"/>
              </a:ext>
            </a:extLst>
          </p:cNvPr>
          <p:cNvSpPr txBox="1"/>
          <p:nvPr/>
        </p:nvSpPr>
        <p:spPr>
          <a:xfrm>
            <a:off x="5492749" y="43021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49F6397E-C482-4688-B0BD-DDA4D56281EC}"/>
              </a:ext>
            </a:extLst>
          </p:cNvPr>
          <p:cNvSpPr txBox="1"/>
          <p:nvPr/>
        </p:nvSpPr>
        <p:spPr>
          <a:xfrm>
            <a:off x="4597399" y="42608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6C79D08-559B-4182-9708-3CAAD95D1A33}"/>
              </a:ext>
            </a:extLst>
          </p:cNvPr>
          <p:cNvSpPr txBox="1"/>
          <p:nvPr/>
        </p:nvSpPr>
        <p:spPr>
          <a:xfrm>
            <a:off x="5934074" y="345757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CFA8C0C2-B46F-4A3F-8BDE-4C61E1E48691}"/>
              </a:ext>
            </a:extLst>
          </p:cNvPr>
          <p:cNvSpPr txBox="1"/>
          <p:nvPr/>
        </p:nvSpPr>
        <p:spPr>
          <a:xfrm>
            <a:off x="6064249" y="38417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8EFF2FEB-7F91-4645-AFD8-5860886AA01B}"/>
              </a:ext>
            </a:extLst>
          </p:cNvPr>
          <p:cNvSpPr txBox="1"/>
          <p:nvPr/>
        </p:nvSpPr>
        <p:spPr>
          <a:xfrm>
            <a:off x="6070599" y="438150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4220736F-CB95-49A8-91E6-5A8F01A63E06}"/>
              </a:ext>
            </a:extLst>
          </p:cNvPr>
          <p:cNvSpPr txBox="1"/>
          <p:nvPr/>
        </p:nvSpPr>
        <p:spPr>
          <a:xfrm>
            <a:off x="6318249" y="41624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11FA41EB-E452-4004-AF54-DB804A763550}"/>
              </a:ext>
            </a:extLst>
          </p:cNvPr>
          <p:cNvSpPr txBox="1"/>
          <p:nvPr/>
        </p:nvSpPr>
        <p:spPr>
          <a:xfrm>
            <a:off x="6296024" y="37687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C944BED2-4A4B-4449-94E8-056E324298E3}"/>
              </a:ext>
            </a:extLst>
          </p:cNvPr>
          <p:cNvSpPr txBox="1"/>
          <p:nvPr/>
        </p:nvSpPr>
        <p:spPr>
          <a:xfrm>
            <a:off x="6286499" y="343217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ED139865-94C9-4850-8804-DD2377603E9D}"/>
              </a:ext>
            </a:extLst>
          </p:cNvPr>
          <p:cNvSpPr txBox="1"/>
          <p:nvPr/>
        </p:nvSpPr>
        <p:spPr>
          <a:xfrm>
            <a:off x="6750049" y="37560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57D9EE46-E864-46E4-A221-3D5E895E1BA0}"/>
              </a:ext>
            </a:extLst>
          </p:cNvPr>
          <p:cNvSpPr txBox="1"/>
          <p:nvPr/>
        </p:nvSpPr>
        <p:spPr>
          <a:xfrm>
            <a:off x="7108824" y="34385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10603F9B-045A-4383-9DB7-F2E495894FDB}"/>
              </a:ext>
            </a:extLst>
          </p:cNvPr>
          <p:cNvSpPr txBox="1"/>
          <p:nvPr/>
        </p:nvSpPr>
        <p:spPr>
          <a:xfrm>
            <a:off x="6788149" y="41497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727011CC-9F01-42D7-AC0E-ABBAA90958FB}"/>
              </a:ext>
            </a:extLst>
          </p:cNvPr>
          <p:cNvSpPr txBox="1"/>
          <p:nvPr/>
        </p:nvSpPr>
        <p:spPr>
          <a:xfrm>
            <a:off x="7464424" y="42989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F0E8F32F-D29C-4C47-A69F-A33D51FDF11D}"/>
              </a:ext>
            </a:extLst>
          </p:cNvPr>
          <p:cNvSpPr txBox="1"/>
          <p:nvPr/>
        </p:nvSpPr>
        <p:spPr>
          <a:xfrm>
            <a:off x="7737474" y="46958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289978CF-075B-4B84-B398-F0681852750B}"/>
              </a:ext>
            </a:extLst>
          </p:cNvPr>
          <p:cNvSpPr txBox="1"/>
          <p:nvPr/>
        </p:nvSpPr>
        <p:spPr>
          <a:xfrm>
            <a:off x="7689849" y="40957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2A9C030A-CA39-4814-A457-FDF493B2CBF2}"/>
              </a:ext>
            </a:extLst>
          </p:cNvPr>
          <p:cNvSpPr txBox="1"/>
          <p:nvPr/>
        </p:nvSpPr>
        <p:spPr>
          <a:xfrm>
            <a:off x="8153399" y="407670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AC011705-5B09-4AE3-9D25-0F9C2038E211}"/>
              </a:ext>
            </a:extLst>
          </p:cNvPr>
          <p:cNvSpPr txBox="1"/>
          <p:nvPr/>
        </p:nvSpPr>
        <p:spPr>
          <a:xfrm>
            <a:off x="8121649" y="36893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12168B97-6052-4EAD-903C-912BA355D45F}"/>
              </a:ext>
            </a:extLst>
          </p:cNvPr>
          <p:cNvSpPr txBox="1"/>
          <p:nvPr/>
        </p:nvSpPr>
        <p:spPr>
          <a:xfrm>
            <a:off x="7664449" y="369887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3C50AB2-9110-4193-988D-36A72DA09406}"/>
              </a:ext>
            </a:extLst>
          </p:cNvPr>
          <p:cNvSpPr txBox="1"/>
          <p:nvPr/>
        </p:nvSpPr>
        <p:spPr>
          <a:xfrm>
            <a:off x="7654924" y="336550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E934CAB5-EAA1-4D0D-A71B-E7AD3D19E522}"/>
              </a:ext>
            </a:extLst>
          </p:cNvPr>
          <p:cNvSpPr txBox="1"/>
          <p:nvPr/>
        </p:nvSpPr>
        <p:spPr>
          <a:xfrm>
            <a:off x="8477249" y="336867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5D98A2AF-25DF-47B0-B618-454CF73D26D7}"/>
              </a:ext>
            </a:extLst>
          </p:cNvPr>
          <p:cNvSpPr txBox="1"/>
          <p:nvPr/>
        </p:nvSpPr>
        <p:spPr>
          <a:xfrm>
            <a:off x="8836024" y="422592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1F278B7B-F34F-4DA3-B391-8230F7DD86A6}"/>
              </a:ext>
            </a:extLst>
          </p:cNvPr>
          <p:cNvSpPr txBox="1"/>
          <p:nvPr/>
        </p:nvSpPr>
        <p:spPr>
          <a:xfrm>
            <a:off x="7578724" y="49974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9CB31DA4-07C1-49E8-971B-1CF52584AFA8}"/>
              </a:ext>
            </a:extLst>
          </p:cNvPr>
          <p:cNvSpPr txBox="1"/>
          <p:nvPr/>
        </p:nvSpPr>
        <p:spPr>
          <a:xfrm rot="-180000">
            <a:off x="3992961" y="2902933"/>
            <a:ext cx="709355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1400" dirty="0"/>
              <a:t>Haus 3</a:t>
            </a: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34FCDBF7-53DB-487D-B6F7-8D8680D56EF4}"/>
              </a:ext>
            </a:extLst>
          </p:cNvPr>
          <p:cNvSpPr/>
          <p:nvPr/>
        </p:nvSpPr>
        <p:spPr>
          <a:xfrm rot="-180000">
            <a:off x="3972619" y="4737480"/>
            <a:ext cx="468000" cy="78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BA2409B5-C441-4D62-8CC7-AC24797B6360}"/>
              </a:ext>
            </a:extLst>
          </p:cNvPr>
          <p:cNvSpPr/>
          <p:nvPr/>
        </p:nvSpPr>
        <p:spPr>
          <a:xfrm rot="-180000">
            <a:off x="4082323" y="6542941"/>
            <a:ext cx="468000" cy="148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B5325E1F-4B36-43C7-ABEE-4B4A913456C5}"/>
              </a:ext>
            </a:extLst>
          </p:cNvPr>
          <p:cNvSpPr txBox="1"/>
          <p:nvPr/>
        </p:nvSpPr>
        <p:spPr>
          <a:xfrm>
            <a:off x="7073899" y="515620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3.2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3369B3AB-EBE7-4C6A-BBCC-6E6DFE104A77}"/>
              </a:ext>
            </a:extLst>
          </p:cNvPr>
          <p:cNvSpPr txBox="1"/>
          <p:nvPr/>
        </p:nvSpPr>
        <p:spPr>
          <a:xfrm>
            <a:off x="6572249" y="5181600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5CC583BC-283D-40AA-82E7-E32F9C3E2291}"/>
              </a:ext>
            </a:extLst>
          </p:cNvPr>
          <p:cNvSpPr txBox="1"/>
          <p:nvPr/>
        </p:nvSpPr>
        <p:spPr>
          <a:xfrm>
            <a:off x="8194674" y="509905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3.3</a:t>
            </a:r>
          </a:p>
        </p:txBody>
      </p:sp>
      <p:sp>
        <p:nvSpPr>
          <p:cNvPr id="39" name="Textfeld 38">
            <a:extLst>
              <a:ext uri="{FF2B5EF4-FFF2-40B4-BE49-F238E27FC236}">
                <a16:creationId xmlns:a16="http://schemas.microsoft.com/office/drawing/2014/main" id="{6E621963-2E4B-474E-A5C9-4D202BD61D3F}"/>
              </a:ext>
            </a:extLst>
          </p:cNvPr>
          <p:cNvSpPr txBox="1"/>
          <p:nvPr/>
        </p:nvSpPr>
        <p:spPr>
          <a:xfrm>
            <a:off x="8651874" y="5073650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3.17</a:t>
            </a:r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81E781F8-CBFF-4A95-8A23-146B0E6B47C3}"/>
              </a:ext>
            </a:extLst>
          </p:cNvPr>
          <p:cNvSpPr txBox="1"/>
          <p:nvPr/>
        </p:nvSpPr>
        <p:spPr>
          <a:xfrm>
            <a:off x="5607041" y="6618316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32CFEE03-58E1-496F-99F2-10F7EFFB414A}"/>
              </a:ext>
            </a:extLst>
          </p:cNvPr>
          <p:cNvSpPr txBox="1"/>
          <p:nvPr/>
        </p:nvSpPr>
        <p:spPr>
          <a:xfrm>
            <a:off x="6073775" y="659450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3.4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819542D9-CBCC-4213-B43F-0C7E97C735F1}"/>
              </a:ext>
            </a:extLst>
          </p:cNvPr>
          <p:cNvSpPr txBox="1"/>
          <p:nvPr/>
        </p:nvSpPr>
        <p:spPr>
          <a:xfrm>
            <a:off x="6659570" y="656592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3.5</a:t>
            </a:r>
          </a:p>
        </p:txBody>
      </p:sp>
      <p:sp>
        <p:nvSpPr>
          <p:cNvPr id="43" name="Textfeld 42">
            <a:extLst>
              <a:ext uri="{FF2B5EF4-FFF2-40B4-BE49-F238E27FC236}">
                <a16:creationId xmlns:a16="http://schemas.microsoft.com/office/drawing/2014/main" id="{D48BB332-AC49-4E51-9E55-CDE91A16BF91}"/>
              </a:ext>
            </a:extLst>
          </p:cNvPr>
          <p:cNvSpPr txBox="1"/>
          <p:nvPr/>
        </p:nvSpPr>
        <p:spPr>
          <a:xfrm>
            <a:off x="7140592" y="6537339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3.6</a:t>
            </a:r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0C4ADA98-B5F2-49E4-B858-2CF32D2D45E5}"/>
              </a:ext>
            </a:extLst>
          </p:cNvPr>
          <p:cNvSpPr txBox="1"/>
          <p:nvPr/>
        </p:nvSpPr>
        <p:spPr>
          <a:xfrm>
            <a:off x="8269322" y="648018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3.7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946FB0CD-79DC-433A-87F4-0A8D69C9D50D}"/>
              </a:ext>
            </a:extLst>
          </p:cNvPr>
          <p:cNvSpPr txBox="1"/>
          <p:nvPr/>
        </p:nvSpPr>
        <p:spPr>
          <a:xfrm>
            <a:off x="8740817" y="6456366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3.8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471D2975-6A84-430D-999E-EF51F2E61986}"/>
              </a:ext>
            </a:extLst>
          </p:cNvPr>
          <p:cNvSpPr txBox="1"/>
          <p:nvPr/>
        </p:nvSpPr>
        <p:spPr>
          <a:xfrm>
            <a:off x="8874165" y="7289810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3.8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78F341E9-D63F-4C66-B006-6C09B0A14796}"/>
              </a:ext>
            </a:extLst>
          </p:cNvPr>
          <p:cNvSpPr txBox="1"/>
          <p:nvPr/>
        </p:nvSpPr>
        <p:spPr>
          <a:xfrm>
            <a:off x="8316943" y="7323155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3.7</a:t>
            </a:r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BDC49B2C-635A-4198-BA91-FF13AD0C90B3}"/>
              </a:ext>
            </a:extLst>
          </p:cNvPr>
          <p:cNvSpPr txBox="1"/>
          <p:nvPr/>
        </p:nvSpPr>
        <p:spPr>
          <a:xfrm>
            <a:off x="7288229" y="7375546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3.6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D612A35F-D537-4F27-9811-E894D8717B49}"/>
              </a:ext>
            </a:extLst>
          </p:cNvPr>
          <p:cNvSpPr txBox="1"/>
          <p:nvPr/>
        </p:nvSpPr>
        <p:spPr>
          <a:xfrm>
            <a:off x="6726245" y="7404127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3.5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9D15B58B-B4C6-4CDA-9964-7A3E64EBC605}"/>
              </a:ext>
            </a:extLst>
          </p:cNvPr>
          <p:cNvSpPr txBox="1"/>
          <p:nvPr/>
        </p:nvSpPr>
        <p:spPr>
          <a:xfrm>
            <a:off x="6183312" y="7432709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3.4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FCCBC0DB-9CAC-46E6-AC6F-D5DBB93577B7}"/>
              </a:ext>
            </a:extLst>
          </p:cNvPr>
          <p:cNvSpPr txBox="1"/>
          <p:nvPr/>
        </p:nvSpPr>
        <p:spPr>
          <a:xfrm>
            <a:off x="5702286" y="7456526"/>
            <a:ext cx="301625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3.1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A026EFC9-0059-4E9B-B820-3D25314985B5}"/>
              </a:ext>
            </a:extLst>
          </p:cNvPr>
          <p:cNvSpPr txBox="1"/>
          <p:nvPr/>
        </p:nvSpPr>
        <p:spPr>
          <a:xfrm rot="-180000">
            <a:off x="6596056" y="5038724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1248FF45-704D-48F3-8D58-E9C9F327BC57}"/>
              </a:ext>
            </a:extLst>
          </p:cNvPr>
          <p:cNvSpPr txBox="1"/>
          <p:nvPr/>
        </p:nvSpPr>
        <p:spPr>
          <a:xfrm rot="-180000">
            <a:off x="7072317" y="5014905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9EE18C38-12A8-4CC8-AA12-574002EF1550}"/>
              </a:ext>
            </a:extLst>
          </p:cNvPr>
          <p:cNvSpPr txBox="1"/>
          <p:nvPr/>
        </p:nvSpPr>
        <p:spPr>
          <a:xfrm rot="-180000">
            <a:off x="8191514" y="4952986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5691EB02-48DD-4881-A757-AB24EDA453A7}"/>
              </a:ext>
            </a:extLst>
          </p:cNvPr>
          <p:cNvSpPr txBox="1"/>
          <p:nvPr/>
        </p:nvSpPr>
        <p:spPr>
          <a:xfrm rot="-180000">
            <a:off x="8667771" y="4929168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A1CAF806-2B7B-41D2-B4F9-A63933A2171A}"/>
              </a:ext>
            </a:extLst>
          </p:cNvPr>
          <p:cNvSpPr txBox="1"/>
          <p:nvPr/>
        </p:nvSpPr>
        <p:spPr>
          <a:xfrm rot="-180000">
            <a:off x="8739203" y="6310307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EB1998A6-B885-4D36-892A-B48DAEECCC9F}"/>
              </a:ext>
            </a:extLst>
          </p:cNvPr>
          <p:cNvSpPr txBox="1"/>
          <p:nvPr/>
        </p:nvSpPr>
        <p:spPr>
          <a:xfrm rot="-180000">
            <a:off x="8267705" y="6334118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ECAE84A8-5C4E-44D3-8DEA-0FA243A252BB}"/>
              </a:ext>
            </a:extLst>
          </p:cNvPr>
          <p:cNvSpPr txBox="1"/>
          <p:nvPr/>
        </p:nvSpPr>
        <p:spPr>
          <a:xfrm rot="-180000">
            <a:off x="7143746" y="6391258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9F334C34-8CFE-4B08-93A1-DFCFA0294A74}"/>
              </a:ext>
            </a:extLst>
          </p:cNvPr>
          <p:cNvSpPr txBox="1"/>
          <p:nvPr/>
        </p:nvSpPr>
        <p:spPr>
          <a:xfrm rot="-180000">
            <a:off x="6657958" y="6419832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80A23ED8-B483-495B-96A8-85AE3A0445CC}"/>
              </a:ext>
            </a:extLst>
          </p:cNvPr>
          <p:cNvSpPr txBox="1"/>
          <p:nvPr/>
        </p:nvSpPr>
        <p:spPr>
          <a:xfrm rot="-180000">
            <a:off x="6072158" y="6448399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23134072-3007-4A0A-9019-5E8F25623F45}"/>
              </a:ext>
            </a:extLst>
          </p:cNvPr>
          <p:cNvSpPr txBox="1"/>
          <p:nvPr/>
        </p:nvSpPr>
        <p:spPr>
          <a:xfrm rot="-180000">
            <a:off x="5605426" y="6472210"/>
            <a:ext cx="361257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TG</a:t>
            </a:r>
          </a:p>
        </p:txBody>
      </p:sp>
      <p:sp>
        <p:nvSpPr>
          <p:cNvPr id="62" name="Textfeld 61">
            <a:extLst>
              <a:ext uri="{FF2B5EF4-FFF2-40B4-BE49-F238E27FC236}">
                <a16:creationId xmlns:a16="http://schemas.microsoft.com/office/drawing/2014/main" id="{5ABA7020-6446-4113-BA03-F13A5DDD4005}"/>
              </a:ext>
            </a:extLst>
          </p:cNvPr>
          <p:cNvSpPr txBox="1"/>
          <p:nvPr/>
        </p:nvSpPr>
        <p:spPr>
          <a:xfrm rot="-180000">
            <a:off x="5643487" y="7613948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  <p:sp>
        <p:nvSpPr>
          <p:cNvPr id="63" name="Textfeld 62">
            <a:extLst>
              <a:ext uri="{FF2B5EF4-FFF2-40B4-BE49-F238E27FC236}">
                <a16:creationId xmlns:a16="http://schemas.microsoft.com/office/drawing/2014/main" id="{509187D0-942E-4E02-98F3-367566581646}"/>
              </a:ext>
            </a:extLst>
          </p:cNvPr>
          <p:cNvSpPr txBox="1"/>
          <p:nvPr/>
        </p:nvSpPr>
        <p:spPr>
          <a:xfrm rot="-180000">
            <a:off x="6138790" y="7590131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  <p:sp>
        <p:nvSpPr>
          <p:cNvPr id="64" name="Textfeld 63">
            <a:extLst>
              <a:ext uri="{FF2B5EF4-FFF2-40B4-BE49-F238E27FC236}">
                <a16:creationId xmlns:a16="http://schemas.microsoft.com/office/drawing/2014/main" id="{A6DD14C1-DD74-4DAE-9D69-E3D39B2C286A}"/>
              </a:ext>
            </a:extLst>
          </p:cNvPr>
          <p:cNvSpPr txBox="1"/>
          <p:nvPr/>
        </p:nvSpPr>
        <p:spPr>
          <a:xfrm rot="-180000">
            <a:off x="6667435" y="7561551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  <p:sp>
        <p:nvSpPr>
          <p:cNvPr id="65" name="Textfeld 64">
            <a:extLst>
              <a:ext uri="{FF2B5EF4-FFF2-40B4-BE49-F238E27FC236}">
                <a16:creationId xmlns:a16="http://schemas.microsoft.com/office/drawing/2014/main" id="{4A004EF8-6D4A-4B28-9B4B-0AEADAB3351A}"/>
              </a:ext>
            </a:extLst>
          </p:cNvPr>
          <p:cNvSpPr txBox="1"/>
          <p:nvPr/>
        </p:nvSpPr>
        <p:spPr>
          <a:xfrm rot="-180000">
            <a:off x="7229418" y="7532970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4A9011B7-96E2-49FA-86DB-5C5136C39523}"/>
              </a:ext>
            </a:extLst>
          </p:cNvPr>
          <p:cNvSpPr txBox="1"/>
          <p:nvPr/>
        </p:nvSpPr>
        <p:spPr>
          <a:xfrm rot="-180000">
            <a:off x="8277175" y="7475814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  <p:sp>
        <p:nvSpPr>
          <p:cNvPr id="67" name="Textfeld 66">
            <a:extLst>
              <a:ext uri="{FF2B5EF4-FFF2-40B4-BE49-F238E27FC236}">
                <a16:creationId xmlns:a16="http://schemas.microsoft.com/office/drawing/2014/main" id="{316DF544-47F7-4EF6-8694-B2E938F4C8A9}"/>
              </a:ext>
            </a:extLst>
          </p:cNvPr>
          <p:cNvSpPr txBox="1"/>
          <p:nvPr/>
        </p:nvSpPr>
        <p:spPr>
          <a:xfrm rot="-180000">
            <a:off x="8824868" y="7447234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  <p:sp>
        <p:nvSpPr>
          <p:cNvPr id="68" name="Textfeld 67">
            <a:extLst>
              <a:ext uri="{FF2B5EF4-FFF2-40B4-BE49-F238E27FC236}">
                <a16:creationId xmlns:a16="http://schemas.microsoft.com/office/drawing/2014/main" id="{65AE067B-662E-4A20-AB9E-F4AC6B0179D0}"/>
              </a:ext>
            </a:extLst>
          </p:cNvPr>
          <p:cNvSpPr txBox="1"/>
          <p:nvPr/>
        </p:nvSpPr>
        <p:spPr>
          <a:xfrm rot="-180000">
            <a:off x="7605657" y="5127878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  <p:sp>
        <p:nvSpPr>
          <p:cNvPr id="69" name="Textfeld 68">
            <a:extLst>
              <a:ext uri="{FF2B5EF4-FFF2-40B4-BE49-F238E27FC236}">
                <a16:creationId xmlns:a16="http://schemas.microsoft.com/office/drawing/2014/main" id="{8F32ADF7-7DB3-49AF-BBF4-2C41164A1B8B}"/>
              </a:ext>
            </a:extLst>
          </p:cNvPr>
          <p:cNvSpPr txBox="1"/>
          <p:nvPr/>
        </p:nvSpPr>
        <p:spPr>
          <a:xfrm rot="-180000">
            <a:off x="7605655" y="4523031"/>
            <a:ext cx="409648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700" b="1" dirty="0"/>
              <a:t>Keller</a:t>
            </a:r>
          </a:p>
        </p:txBody>
      </p:sp>
    </p:spTree>
    <p:extLst>
      <p:ext uri="{BB962C8B-B14F-4D97-AF65-F5344CB8AC3E}">
        <p14:creationId xmlns:p14="http://schemas.microsoft.com/office/powerpoint/2010/main" val="3817176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79BA1711-F30E-4F34-A5D2-3A8F2719ED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882" r="59429"/>
          <a:stretch/>
        </p:blipFill>
        <p:spPr>
          <a:xfrm>
            <a:off x="1310694" y="2226947"/>
            <a:ext cx="9900000" cy="6870153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23BE109-F1E7-4801-9F0D-A6616C9851D1}"/>
              </a:ext>
            </a:extLst>
          </p:cNvPr>
          <p:cNvSpPr txBox="1"/>
          <p:nvPr/>
        </p:nvSpPr>
        <p:spPr>
          <a:xfrm>
            <a:off x="4554591" y="358140"/>
            <a:ext cx="3692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/>
              <a:t>Gesamtübersicht EG Haus 3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28017F56-C34E-4482-80ED-DDFB63F77147}"/>
              </a:ext>
            </a:extLst>
          </p:cNvPr>
          <p:cNvSpPr txBox="1"/>
          <p:nvPr/>
        </p:nvSpPr>
        <p:spPr>
          <a:xfrm>
            <a:off x="602387" y="736600"/>
            <a:ext cx="29155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Die Häuser sind nummeriert als Haus 3 – 1 beginnend von der Tiefgarageneinfahrt. </a:t>
            </a:r>
          </a:p>
          <a:p>
            <a:r>
              <a:rPr lang="de-DE" sz="1200" dirty="0"/>
              <a:t>Haus 3 wird als Erstes gebaut. Die hier angebotenen Wohnungen befinden sich somit in Haus 3. Alle Häuser sind baugleich. </a:t>
            </a:r>
          </a:p>
          <a:p>
            <a:endParaRPr lang="de-DE" sz="1200" dirty="0"/>
          </a:p>
          <a:p>
            <a:r>
              <a:rPr lang="de-DE" sz="1200" dirty="0"/>
              <a:t>Erläuterung Nummerierung: </a:t>
            </a:r>
          </a:p>
          <a:p>
            <a:r>
              <a:rPr lang="de-DE" sz="1200" dirty="0"/>
              <a:t>Die Wohnung 1 in Haus 3 trägt die Nummer 3.1. Ebenso der zugehörige Keller und TG-Platz.</a:t>
            </a:r>
          </a:p>
          <a:p>
            <a:endParaRPr lang="de-DE" sz="1200" dirty="0"/>
          </a:p>
          <a:p>
            <a:r>
              <a:rPr lang="de-DE" sz="1200" dirty="0"/>
              <a:t>Alle Darstellungen, Maße, Nummern, Möblierung etc. sind unverbindlich. Maßgeblich sind die dem notariellen Kaufvertrag beigefügten Pläne und Beschreibungen.</a:t>
            </a:r>
          </a:p>
        </p:txBody>
      </p:sp>
    </p:spTree>
    <p:extLst>
      <p:ext uri="{BB962C8B-B14F-4D97-AF65-F5344CB8AC3E}">
        <p14:creationId xmlns:p14="http://schemas.microsoft.com/office/powerpoint/2010/main" val="702245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708FEE83-1321-4FC3-AD06-19FF1597BD4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284287" y="2194561"/>
            <a:ext cx="8244000" cy="6868462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9F3D6774-63D2-4B56-BFD0-BAEF64B0B241}"/>
              </a:ext>
            </a:extLst>
          </p:cNvPr>
          <p:cNvSpPr/>
          <p:nvPr/>
        </p:nvSpPr>
        <p:spPr>
          <a:xfrm rot="-180000">
            <a:off x="9309100" y="1600200"/>
            <a:ext cx="1333500" cy="7543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23BE109-F1E7-4801-9F0D-A6616C9851D1}"/>
              </a:ext>
            </a:extLst>
          </p:cNvPr>
          <p:cNvSpPr txBox="1"/>
          <p:nvPr/>
        </p:nvSpPr>
        <p:spPr>
          <a:xfrm>
            <a:off x="4450396" y="358140"/>
            <a:ext cx="3900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/>
              <a:t>Gesamtübersicht OG Haus 3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28017F56-C34E-4482-80ED-DDFB63F77147}"/>
              </a:ext>
            </a:extLst>
          </p:cNvPr>
          <p:cNvSpPr txBox="1"/>
          <p:nvPr/>
        </p:nvSpPr>
        <p:spPr>
          <a:xfrm>
            <a:off x="602387" y="736600"/>
            <a:ext cx="29155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Die Häuser sind nummeriert als Haus 3 – 1 beginnend von der Tiefgarageneinfahrt. </a:t>
            </a:r>
          </a:p>
          <a:p>
            <a:r>
              <a:rPr lang="de-DE" sz="1200" dirty="0"/>
              <a:t>Haus 3 wird als Erstes gebaut. Die hier angebotenen Wohnungen befinden sich somit in Haus 3. Alle Häuser sind baugleich. </a:t>
            </a:r>
          </a:p>
          <a:p>
            <a:endParaRPr lang="de-DE" sz="1200" dirty="0"/>
          </a:p>
          <a:p>
            <a:r>
              <a:rPr lang="de-DE" sz="1200" dirty="0"/>
              <a:t>Erläuterung Nummerierung: </a:t>
            </a:r>
          </a:p>
          <a:p>
            <a:r>
              <a:rPr lang="de-DE" sz="1200" dirty="0"/>
              <a:t>Die Wohnung 1 in Haus 3 trägt die Nummer 3.1. Ebenso der zugehörige Keller und TG-Platz.</a:t>
            </a:r>
          </a:p>
          <a:p>
            <a:endParaRPr lang="de-DE" sz="1200" dirty="0"/>
          </a:p>
          <a:p>
            <a:r>
              <a:rPr lang="de-DE" sz="1200" dirty="0"/>
              <a:t>Alle Darstellungen, Maße, Nummern, Möblierung etc. sind unverbindlich. Maßgeblich sind die dem notariellen Kaufvertrag beigefügten Pläne und Beschreibungen.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3148C851-D108-4484-86E8-8542752264CB}"/>
              </a:ext>
            </a:extLst>
          </p:cNvPr>
          <p:cNvSpPr/>
          <p:nvPr/>
        </p:nvSpPr>
        <p:spPr>
          <a:xfrm>
            <a:off x="6807200" y="8750300"/>
            <a:ext cx="342900" cy="423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9717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271</Words>
  <Application>Microsoft Office PowerPoint</Application>
  <PresentationFormat>A3-Papier (297 x 420 mm)</PresentationFormat>
  <Paragraphs>89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Martin Hedtke</dc:creator>
  <cp:lastModifiedBy>Martin Hedtke</cp:lastModifiedBy>
  <cp:revision>20</cp:revision>
  <dcterms:created xsi:type="dcterms:W3CDTF">2022-04-06T09:30:45Z</dcterms:created>
  <dcterms:modified xsi:type="dcterms:W3CDTF">2022-04-26T10:33:35Z</dcterms:modified>
</cp:coreProperties>
</file>